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60" r:id="rId4"/>
    <p:sldId id="262" r:id="rId5"/>
    <p:sldId id="272" r:id="rId6"/>
    <p:sldId id="261" r:id="rId7"/>
    <p:sldId id="265" r:id="rId8"/>
    <p:sldId id="263" r:id="rId9"/>
    <p:sldId id="264" r:id="rId10"/>
    <p:sldId id="273" r:id="rId11"/>
    <p:sldId id="269" r:id="rId12"/>
    <p:sldId id="274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F497B-5A04-4332-AECC-B24828C605B2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133BE-73E6-42D8-8D32-47CD2E4B88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321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Алгоритм – это не просто набор инструкций, а четкий план действий, который помогает решить определенную задачу. Чтобы этот план был действительно полезным и надежным, он должен обладать рядом важных свойств. Давайте разберемся, что это за свойства и как мы можем их реализовать при написании своих собственных алгоритмов.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133BE-73E6-42D8-8D32-47CD2E4B88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579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CE2F74-B24A-4ED6-842B-B76FD3EDB2EE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9492D0B-4800-497A-A650-93A88C8790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yandex.ru/u/6942992849af47001a31f8db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484784"/>
            <a:ext cx="6768752" cy="1828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Свойства алгоритмов </a:t>
            </a:r>
            <a:r>
              <a:rPr lang="ru-RU" b="1" dirty="0" smtClean="0">
                <a:solidFill>
                  <a:srgbClr val="FF0000"/>
                </a:solidFill>
              </a:rPr>
              <a:t>  и </a:t>
            </a:r>
            <a:r>
              <a:rPr lang="ru-RU" b="1" dirty="0">
                <a:solidFill>
                  <a:srgbClr val="FF0000"/>
                </a:solidFill>
              </a:rPr>
              <a:t>способы их написания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F89FC0A-2A95-85D4-7A8C-8ADB0E0D32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80928"/>
            <a:ext cx="1993606" cy="34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7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620688"/>
            <a:ext cx="2345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latin typeface="Arial" charset="0"/>
              </a:rPr>
              <a:t>Физминутка</a:t>
            </a:r>
            <a:endParaRPr lang="ru-RU" sz="2800" dirty="0"/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" t="29234" r="4936" b="7797"/>
          <a:stretch/>
        </p:blipFill>
        <p:spPr bwMode="auto">
          <a:xfrm>
            <a:off x="755576" y="2708920"/>
            <a:ext cx="3681675" cy="359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61219" y="1268760"/>
            <a:ext cx="37444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*Мы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осанку исправляем,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Спинки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выпрямляем.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*Вправо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влево мы нагнулись,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*До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носочков дотянулись.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*Плечи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вверх, назад и вниз 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0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</a:rPr>
              <a:t>*Улыбайся </a:t>
            </a:r>
            <a:r>
              <a:rPr lang="ru-RU" altLang="ru-RU" sz="2000" b="1" dirty="0">
                <a:latin typeface="Times New Roman" panose="02020603050405020304" pitchFamily="18" charset="0"/>
              </a:rPr>
              <a:t>и садись!</a:t>
            </a:r>
          </a:p>
        </p:txBody>
      </p:sp>
    </p:spTree>
    <p:extLst>
      <p:ext uri="{BB962C8B-B14F-4D97-AF65-F5344CB8AC3E}">
        <p14:creationId xmlns:p14="http://schemas.microsoft.com/office/powerpoint/2010/main" val="302537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7912" y="908719"/>
            <a:ext cx="4023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5"/>
                </a:solidFill>
              </a:rPr>
              <a:t>ПРАКТИЧЕСКАЯ РАБОТА</a:t>
            </a:r>
            <a:endParaRPr lang="ru-RU" sz="2400" b="1" dirty="0">
              <a:solidFill>
                <a:schemeClr val="accent5"/>
              </a:solidFill>
            </a:endParaRPr>
          </a:p>
        </p:txBody>
      </p:sp>
      <p:pic>
        <p:nvPicPr>
          <p:cNvPr id="5122" name="Picture 2" descr="https://blockly.ru/apps/turtle/img/turt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3333750" cy="2705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1397" y="1356680"/>
            <a:ext cx="74168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b="1" dirty="0"/>
              <a:t>Преобразование алгоритма из одной формы записи в другую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1607" y="2492896"/>
            <a:ext cx="34401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 с помощью разноцветных блоков языка </a:t>
            </a:r>
            <a:r>
              <a:rPr lang="ru-RU" sz="2400" dirty="0" err="1"/>
              <a:t>Blockly</a:t>
            </a:r>
            <a:r>
              <a:rPr lang="ru-RU" sz="2400" dirty="0"/>
              <a:t> будете задавать команды, а Черепаха - их охотно исполнять.</a:t>
            </a:r>
          </a:p>
        </p:txBody>
      </p:sp>
    </p:spTree>
    <p:extLst>
      <p:ext uri="{BB962C8B-B14F-4D97-AF65-F5344CB8AC3E}">
        <p14:creationId xmlns:p14="http://schemas.microsoft.com/office/powerpoint/2010/main" val="3601794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83671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РЕФЛЕКСИЯ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2204864"/>
            <a:ext cx="5737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solidFill>
                  <a:srgbClr val="0066CC"/>
                </a:solidFill>
                <a:hlinkClick r:id="rId2"/>
              </a:rPr>
              <a:t>https://forms.yandex.ru/u/6942992849af47001a31f8db</a:t>
            </a:r>
            <a:endParaRPr lang="ru-RU" dirty="0">
              <a:solidFill>
                <a:srgbClr val="0066CC"/>
              </a:solidFill>
            </a:endParaRPr>
          </a:p>
          <a:p>
            <a:endParaRPr lang="ru-RU" dirty="0">
              <a:solidFill>
                <a:srgbClr val="0066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4005064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Заполните форму нажмите «отправить»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13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764704"/>
            <a:ext cx="3577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smtClean="0">
                <a:solidFill>
                  <a:schemeClr val="accent5"/>
                </a:solidFill>
              </a:rPr>
              <a:t>Домашнее задание</a:t>
            </a:r>
            <a:endParaRPr lang="ru-RU" sz="2800" b="1" u="sng" dirty="0">
              <a:solidFill>
                <a:schemeClr val="accent5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700808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373434"/>
                </a:solidFill>
              </a:rPr>
              <a:t>1</a:t>
            </a:r>
            <a:r>
              <a:rPr lang="ru-RU" sz="2400" dirty="0" smtClean="0">
                <a:solidFill>
                  <a:srgbClr val="373434"/>
                </a:solidFill>
              </a:rPr>
              <a:t>.§ 3.2</a:t>
            </a:r>
          </a:p>
          <a:p>
            <a:r>
              <a:rPr lang="en-US" sz="2400" b="1" dirty="0" smtClean="0">
                <a:solidFill>
                  <a:srgbClr val="373434"/>
                </a:solidFill>
              </a:rPr>
              <a:t>2</a:t>
            </a:r>
            <a:r>
              <a:rPr lang="ru-RU" sz="2400" b="1" dirty="0" smtClean="0">
                <a:solidFill>
                  <a:srgbClr val="373434"/>
                </a:solidFill>
              </a:rPr>
              <a:t>. </a:t>
            </a:r>
            <a:r>
              <a:rPr lang="ru-RU" sz="2400" dirty="0" smtClean="0">
                <a:solidFill>
                  <a:srgbClr val="373434"/>
                </a:solidFill>
              </a:rPr>
              <a:t>Составить алгоритм приготовления любимого блюда в виде блок-схемы.</a:t>
            </a:r>
          </a:p>
          <a:p>
            <a:r>
              <a:rPr lang="ru-RU" sz="2400" dirty="0" smtClean="0">
                <a:solidFill>
                  <a:srgbClr val="373434"/>
                </a:solidFill>
              </a:rPr>
              <a:t>3. </a:t>
            </a:r>
            <a:r>
              <a:rPr lang="ru-RU" sz="2400" dirty="0" err="1" smtClean="0">
                <a:solidFill>
                  <a:srgbClr val="373434"/>
                </a:solidFill>
              </a:rPr>
              <a:t>Доп.задание</a:t>
            </a:r>
            <a:r>
              <a:rPr lang="ru-RU" sz="2400" dirty="0" smtClean="0">
                <a:solidFill>
                  <a:srgbClr val="373434"/>
                </a:solidFill>
              </a:rPr>
              <a:t> в приложение «Моя школа»</a:t>
            </a:r>
            <a:endParaRPr lang="ru-RU" sz="2400" dirty="0">
              <a:solidFill>
                <a:srgbClr val="373434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9BE280-C295-93B0-3982-1C324D342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713040"/>
            <a:ext cx="1581912" cy="276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55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764704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Алгоритм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— это </a:t>
            </a:r>
            <a:r>
              <a:rPr lang="ru-RU" sz="2000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точный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и </a:t>
            </a:r>
            <a:r>
              <a:rPr lang="ru-RU" sz="2000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конечный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набор команд, который приводит от входных данных к результату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614FD15-4464-A0EA-DD61-BAF6A03DAE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2589907" cy="38863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592D154-B07A-5CB0-B2C0-6B903C09918D}"/>
              </a:ext>
            </a:extLst>
          </p:cNvPr>
          <p:cNvSpPr txBox="1"/>
          <p:nvPr/>
        </p:nvSpPr>
        <p:spPr>
          <a:xfrm>
            <a:off x="4067944" y="2708920"/>
            <a:ext cx="41044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Чтобы «маршрут» работал без аварий, </a:t>
            </a:r>
            <a:r>
              <a:rPr lang="ru-RU" sz="24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алгоритм обязан обладать рядом свойств.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131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" b="9702"/>
          <a:stretch/>
        </p:blipFill>
        <p:spPr bwMode="auto">
          <a:xfrm>
            <a:off x="711283" y="1412776"/>
            <a:ext cx="7677141" cy="4247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128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Задание 1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3" name="Объект 8">
            <a:extLst>
              <a:ext uri="{FF2B5EF4-FFF2-40B4-BE49-F238E27FC236}">
                <a16:creationId xmlns="" xmlns:a16="http://schemas.microsoft.com/office/drawing/2014/main" id="{00AF64D4-203E-CB84-D49B-FECC8FDDC980}"/>
              </a:ext>
            </a:extLst>
          </p:cNvPr>
          <p:cNvSpPr txBox="1">
            <a:spLocks/>
          </p:cNvSpPr>
          <p:nvPr/>
        </p:nvSpPr>
        <p:spPr>
          <a:xfrm>
            <a:off x="937846" y="1134036"/>
            <a:ext cx="7306562" cy="2309672"/>
          </a:xfrm>
          <a:prstGeom prst="rect">
            <a:avLst/>
          </a:prstGeom>
          <a:solidFill>
            <a:srgbClr val="FFFFFF">
              <a:alpha val="69804"/>
            </a:srgbClr>
          </a:solidFill>
          <a:ln w="12700">
            <a:solidFill>
              <a:schemeClr val="bg2">
                <a:lumMod val="50000"/>
              </a:schemeClr>
            </a:solidFill>
            <a:prstDash val="lgDash"/>
          </a:ln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Brush Script MT" pitchFamily="66" charset="0"/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Найдите 3 нарушения свойств алгоритма в описании: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«Возьми немного муки, затем добавь соли по вкусу, смешай до </a:t>
            </a:r>
            <a:r>
              <a:rPr lang="en-US" i="1" dirty="0" err="1"/>
              <a:t>t</a:t>
            </a:r>
            <a:r>
              <a:rPr lang="en-US" i="1" dirty="0" err="1" smtClean="0"/>
              <a:t>extura</a:t>
            </a:r>
            <a:r>
              <a:rPr lang="en-US" i="1" dirty="0" smtClean="0"/>
              <a:t> </a:t>
            </a:r>
            <a:r>
              <a:rPr lang="en-US" i="1" dirty="0" err="1"/>
              <a:t>immaculata</a:t>
            </a:r>
            <a:r>
              <a:rPr lang="en-US" dirty="0"/>
              <a:t>.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».</a:t>
            </a:r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31A6979-3FBA-8ACC-B182-D7CE0EFA4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40" y="3443708"/>
            <a:ext cx="4192045" cy="279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34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526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Способы написания алгоритмов</a:t>
            </a:r>
            <a:r>
              <a:rPr lang="ru-RU" dirty="0"/>
              <a:t>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E9BE280-C295-93B0-3982-1C324D342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760" y="4437112"/>
            <a:ext cx="1008112" cy="1765230"/>
          </a:xfrm>
          <a:prstGeom prst="rect">
            <a:avLst/>
          </a:prstGeom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827584" y="1916743"/>
            <a:ext cx="7488288" cy="2368242"/>
            <a:chOff x="1674" y="1501"/>
            <a:chExt cx="8820" cy="1152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834" y="1501"/>
              <a:ext cx="3960" cy="32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ru-RU" b="1" dirty="0">
                  <a:latin typeface="Times New Roman" panose="02020603050405020304" pitchFamily="18" charset="0"/>
                </a:rPr>
                <a:t>Способы записи алгоритмов</a:t>
              </a:r>
              <a:endParaRPr lang="ru-RU" altLang="ru-RU" b="1" dirty="0"/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674" y="2187"/>
              <a:ext cx="2340" cy="46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ru-RU" altLang="ru-RU" b="1" dirty="0">
                  <a:latin typeface="Times New Roman" panose="02020603050405020304" pitchFamily="18" charset="0"/>
                </a:rPr>
                <a:t>словесный</a:t>
              </a:r>
              <a:endParaRPr lang="ru-RU" altLang="ru-RU" b="1" dirty="0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4734" y="2187"/>
              <a:ext cx="2520" cy="46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  <a:spcBef>
                  <a:spcPct val="100000"/>
                </a:spcBef>
              </a:pPr>
              <a:r>
                <a:rPr lang="ru-RU" altLang="ru-RU" b="1" dirty="0">
                  <a:latin typeface="Times New Roman" panose="02020603050405020304" pitchFamily="18" charset="0"/>
                </a:rPr>
                <a:t>графический</a:t>
              </a:r>
              <a:endParaRPr lang="ru-RU" altLang="ru-RU" b="1" dirty="0"/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7794" y="2187"/>
              <a:ext cx="2700" cy="46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ru-RU" b="1" dirty="0" smtClean="0">
                  <a:latin typeface="Times New Roman" panose="02020603050405020304" pitchFamily="18" charset="0"/>
                </a:rPr>
                <a:t>программный</a:t>
              </a:r>
              <a:endParaRPr lang="ru-RU" altLang="ru-RU" b="1" dirty="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H="1">
              <a:off x="2934" y="1827"/>
              <a:ext cx="2880" cy="3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5814" y="1827"/>
              <a:ext cx="0" cy="3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5814" y="1827"/>
              <a:ext cx="3240" cy="3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20586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980728"/>
            <a:ext cx="604867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Словесный (описательный)</a:t>
            </a:r>
          </a:p>
          <a:p>
            <a:pPr algn="ctr"/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Алгоритм записывается на естественном языке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Каждая команда — с новой строки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Шаги пронумерованы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Порядок выполнения идёт от 1 к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(последнему)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DA70991-1267-5540-3B50-99F2CECED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3" t="8242" r="53783" b="52243"/>
          <a:stretch>
            <a:fillRect/>
          </a:stretch>
        </p:blipFill>
        <p:spPr>
          <a:xfrm>
            <a:off x="2428318" y="3140968"/>
            <a:ext cx="3879990" cy="3008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46688F0-F43E-580A-C669-C58A8E579EB1}"/>
              </a:ext>
            </a:extLst>
          </p:cNvPr>
          <p:cNvSpPr txBox="1"/>
          <p:nvPr/>
        </p:nvSpPr>
        <p:spPr>
          <a:xfrm>
            <a:off x="2720245" y="3914520"/>
            <a:ext cx="32961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Алгоритм заваривания чая: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Налить воду в чайник.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Включить чайник.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Засыпать чай.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Дождаться кипения.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Залить чай кипятком.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/>
              <a:t>Подождать 5 минут.</a:t>
            </a:r>
          </a:p>
        </p:txBody>
      </p:sp>
    </p:spTree>
    <p:extLst>
      <p:ext uri="{BB962C8B-B14F-4D97-AF65-F5344CB8AC3E}">
        <p14:creationId xmlns:p14="http://schemas.microsoft.com/office/powerpoint/2010/main" val="3614288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4">
            <a:extLst>
              <a:ext uri="{FF2B5EF4-FFF2-40B4-BE49-F238E27FC236}">
                <a16:creationId xmlns="" xmlns:a16="http://schemas.microsoft.com/office/drawing/2014/main" id="{C2F42E8A-94C9-3267-951E-27E5178D2294}"/>
              </a:ext>
            </a:extLst>
          </p:cNvPr>
          <p:cNvSpPr/>
          <p:nvPr/>
        </p:nvSpPr>
        <p:spPr>
          <a:xfrm>
            <a:off x="1043608" y="692697"/>
            <a:ext cx="6840760" cy="1512167"/>
          </a:xfrm>
          <a:prstGeom prst="roundRect">
            <a:avLst>
              <a:gd name="adj" fmla="val 3114"/>
            </a:avLst>
          </a:prstGeom>
          <a:solidFill>
            <a:srgbClr val="FFFFFF">
              <a:alpha val="69804"/>
            </a:srgbClr>
          </a:solidFill>
          <a:ln w="19050">
            <a:solidFill>
              <a:schemeClr val="bg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5"/>
                </a:solidFill>
              </a:rPr>
              <a:t>Программный способ (код)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Запись алгоритма на языке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программирования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ru-RU" sz="2000" b="1" u="sng" dirty="0">
                <a:solidFill>
                  <a:srgbClr val="FF0000"/>
                </a:solidFill>
              </a:rPr>
              <a:t>Плюсы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можно сразу выполнить.</a:t>
            </a:r>
          </a:p>
          <a:p>
            <a:pPr>
              <a:spcBef>
                <a:spcPts val="600"/>
              </a:spcBef>
            </a:pPr>
            <a:r>
              <a:rPr lang="ru-RU" sz="2000" b="1" u="sng" dirty="0">
                <a:solidFill>
                  <a:srgbClr val="FF0000"/>
                </a:solidFill>
              </a:rPr>
              <a:t>Минусы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требует знания синтаксиса.</a:t>
            </a:r>
          </a:p>
        </p:txBody>
      </p:sp>
      <p:sp>
        <p:nvSpPr>
          <p:cNvPr id="3" name="Объект 8">
            <a:extLst>
              <a:ext uri="{FF2B5EF4-FFF2-40B4-BE49-F238E27FC236}">
                <a16:creationId xmlns="" xmlns:a16="http://schemas.microsoft.com/office/drawing/2014/main" id="{489F19C1-D3FA-59D6-1EAE-FEFC59ECE030}"/>
              </a:ext>
            </a:extLst>
          </p:cNvPr>
          <p:cNvSpPr txBox="1">
            <a:spLocks/>
          </p:cNvSpPr>
          <p:nvPr/>
        </p:nvSpPr>
        <p:spPr>
          <a:xfrm>
            <a:off x="1043608" y="2996952"/>
            <a:ext cx="3168352" cy="324036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Brush Script MT" pitchFamily="66" charset="0"/>
              <a:buNone/>
            </a:pPr>
            <a:r>
              <a:rPr lang="ru-RU" b="1" dirty="0" smtClean="0">
                <a:solidFill>
                  <a:srgbClr val="3B3838"/>
                </a:solidFill>
              </a:rPr>
              <a:t>Обозначение:</a:t>
            </a: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err="1" smtClean="0">
                <a:solidFill>
                  <a:srgbClr val="3B3838"/>
                </a:solidFill>
              </a:rPr>
              <a:t>алг</a:t>
            </a:r>
            <a:r>
              <a:rPr lang="ru-RU" b="1" dirty="0" smtClean="0">
                <a:solidFill>
                  <a:srgbClr val="3B3838"/>
                </a:solidFill>
              </a:rPr>
              <a:t> </a:t>
            </a:r>
            <a:r>
              <a:rPr lang="ru-RU" dirty="0" smtClean="0">
                <a:solidFill>
                  <a:srgbClr val="3B3838"/>
                </a:solidFill>
              </a:rPr>
              <a:t>– алгоритм</a:t>
            </a:r>
            <a:endParaRPr lang="ru-RU" b="1" dirty="0" smtClean="0">
              <a:solidFill>
                <a:srgbClr val="3B3838"/>
              </a:solidFill>
            </a:endParaRP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err="1" smtClean="0">
                <a:solidFill>
                  <a:srgbClr val="3B3838"/>
                </a:solidFill>
              </a:rPr>
              <a:t>нач</a:t>
            </a:r>
            <a:r>
              <a:rPr lang="ru-RU" b="1" dirty="0" smtClean="0">
                <a:solidFill>
                  <a:srgbClr val="3B3838"/>
                </a:solidFill>
              </a:rPr>
              <a:t> </a:t>
            </a:r>
            <a:r>
              <a:rPr lang="ru-RU" dirty="0" smtClean="0">
                <a:solidFill>
                  <a:srgbClr val="3B3838"/>
                </a:solidFill>
              </a:rPr>
              <a:t>– начало</a:t>
            </a:r>
            <a:endParaRPr lang="ru-RU" b="1" dirty="0" smtClean="0">
              <a:solidFill>
                <a:srgbClr val="3B3838"/>
              </a:solidFill>
            </a:endParaRP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smtClean="0">
                <a:solidFill>
                  <a:srgbClr val="3B3838"/>
                </a:solidFill>
              </a:rPr>
              <a:t>кон </a:t>
            </a:r>
            <a:r>
              <a:rPr lang="ru-RU" dirty="0" smtClean="0">
                <a:solidFill>
                  <a:srgbClr val="3B3838"/>
                </a:solidFill>
              </a:rPr>
              <a:t>– конец</a:t>
            </a: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endParaRPr lang="ru-RU" dirty="0" smtClean="0">
              <a:solidFill>
                <a:srgbClr val="3B3838"/>
              </a:solidFill>
            </a:endParaRP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endParaRPr lang="ru-RU" dirty="0" smtClean="0">
              <a:solidFill>
                <a:srgbClr val="3B3838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Font typeface="Brush Script MT" pitchFamily="66" charset="0"/>
              <a:buNone/>
            </a:pPr>
            <a:r>
              <a:rPr lang="ru-RU" b="1" dirty="0" smtClean="0">
                <a:solidFill>
                  <a:srgbClr val="3B3838"/>
                </a:solidFill>
              </a:rPr>
              <a:t>Общий вид: </a:t>
            </a: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err="1" smtClean="0">
                <a:solidFill>
                  <a:srgbClr val="3B3838"/>
                </a:solidFill>
              </a:rPr>
              <a:t>алг</a:t>
            </a:r>
            <a:r>
              <a:rPr lang="ru-RU" b="1" dirty="0" smtClean="0">
                <a:solidFill>
                  <a:srgbClr val="3B3838"/>
                </a:solidFill>
              </a:rPr>
              <a:t> </a:t>
            </a:r>
            <a:r>
              <a:rPr lang="ru-RU" dirty="0" smtClean="0">
                <a:solidFill>
                  <a:srgbClr val="3B3838"/>
                </a:solidFill>
              </a:rPr>
              <a:t>&lt;название&gt;</a:t>
            </a: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err="1" smtClean="0">
                <a:solidFill>
                  <a:srgbClr val="3B3838"/>
                </a:solidFill>
              </a:rPr>
              <a:t>нач</a:t>
            </a:r>
            <a:endParaRPr lang="ru-RU" b="1" dirty="0" smtClean="0">
              <a:solidFill>
                <a:srgbClr val="3B3838"/>
              </a:solidFill>
            </a:endParaRP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smtClean="0">
                <a:solidFill>
                  <a:srgbClr val="3B3838"/>
                </a:solidFill>
              </a:rPr>
              <a:t>     </a:t>
            </a:r>
            <a:r>
              <a:rPr lang="ru-RU" dirty="0" smtClean="0">
                <a:solidFill>
                  <a:srgbClr val="3B3838"/>
                </a:solidFill>
              </a:rPr>
              <a:t>&lt;команды&gt;</a:t>
            </a:r>
          </a:p>
          <a:p>
            <a:pPr marL="0" indent="0">
              <a:spcBef>
                <a:spcPts val="0"/>
              </a:spcBef>
              <a:buFont typeface="Brush Script MT" pitchFamily="66" charset="0"/>
              <a:buNone/>
            </a:pPr>
            <a:r>
              <a:rPr lang="ru-RU" b="1" dirty="0" smtClean="0">
                <a:solidFill>
                  <a:srgbClr val="3B3838"/>
                </a:solidFill>
              </a:rPr>
              <a:t>кон.</a:t>
            </a:r>
            <a:endParaRPr lang="ru-RU" b="1" dirty="0">
              <a:solidFill>
                <a:srgbClr val="3B3838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7" y="2496272"/>
            <a:ext cx="4563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chemeClr val="accent5"/>
                </a:solidFill>
              </a:rPr>
              <a:t>Школьный алгоритмический язык</a:t>
            </a:r>
            <a:endParaRPr lang="ru-RU" sz="2000" b="1" u="sng" dirty="0">
              <a:solidFill>
                <a:schemeClr val="accent5"/>
              </a:solidFill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21" y="3212976"/>
            <a:ext cx="4774308" cy="25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781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r="15498" b="4918"/>
          <a:stretch/>
        </p:blipFill>
        <p:spPr bwMode="auto">
          <a:xfrm>
            <a:off x="833629" y="836712"/>
            <a:ext cx="4344767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46279"/>
            <a:ext cx="2168137" cy="49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E9BE280-C295-93B0-3982-1C324D3426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717032"/>
            <a:ext cx="1581912" cy="276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0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92696"/>
            <a:ext cx="1462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C00000"/>
                </a:solidFill>
              </a:rPr>
              <a:t>Задание 2</a:t>
            </a:r>
            <a:endParaRPr lang="ru-RU" sz="2000" b="1" u="sng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E9BE280-C295-93B0-3982-1C324D342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933056"/>
            <a:ext cx="1581912" cy="276996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/>
          <a:srcRect l="30771" t="20809" r="36029" b="12727"/>
          <a:stretch/>
        </p:blipFill>
        <p:spPr>
          <a:xfrm>
            <a:off x="2555776" y="892751"/>
            <a:ext cx="4158916" cy="476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975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676</TotalTime>
  <Words>303</Words>
  <Application>Microsoft Office PowerPoint</Application>
  <PresentationFormat>Экран (4:3)</PresentationFormat>
  <Paragraphs>60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Brush Script MT</vt:lpstr>
      <vt:lpstr>Calibri</vt:lpstr>
      <vt:lpstr>Constantia</vt:lpstr>
      <vt:lpstr>Franklin Gothic Book</vt:lpstr>
      <vt:lpstr>Rage Italic</vt:lpstr>
      <vt:lpstr>Times New Roman</vt:lpstr>
      <vt:lpstr>Verdana</vt:lpstr>
      <vt:lpstr>Wingdings</vt:lpstr>
      <vt:lpstr>Кнопка</vt:lpstr>
      <vt:lpstr>Свойства алгоритмов   и способы их написания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алгоритмов   и способы их написания</dc:title>
  <dc:creator>Галина</dc:creator>
  <cp:lastModifiedBy>Учетная запись Майкрософт</cp:lastModifiedBy>
  <cp:revision>26</cp:revision>
  <dcterms:created xsi:type="dcterms:W3CDTF">2025-12-16T15:33:11Z</dcterms:created>
  <dcterms:modified xsi:type="dcterms:W3CDTF">2025-12-17T14:20:31Z</dcterms:modified>
</cp:coreProperties>
</file>